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1" r:id="rId4"/>
    <p:sldId id="259" r:id="rId5"/>
    <p:sldId id="258" r:id="rId6"/>
    <p:sldId id="262" r:id="rId7"/>
    <p:sldId id="263" r:id="rId8"/>
    <p:sldId id="264" r:id="rId9"/>
    <p:sldId id="260"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100" d="100"/>
          <a:sy n="100" d="100"/>
        </p:scale>
        <p:origin x="18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2636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911102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transition spd="med">
    <p:pull/>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ransition spd="med">
    <p:pull/>
  </p:transition>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youtu.be/_2msghvRn5M?si=amgMoqWRFoFKmjue"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hyperlink" Target="https://youtu.be/xtk14TcWaN4?si=DI0rUA31kBszCMp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txBody>
          <a:bodyPr/>
          <a:lstStyle/>
          <a:p>
            <a:r>
              <a:rPr lang="en-US" dirty="0"/>
              <a:t>5</a:t>
            </a:r>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792718"/>
            <a:ext cx="7415927" cy="3193971"/>
          </a:xfrm>
          <a:prstGeom prst="rect">
            <a:avLst/>
          </a:prstGeom>
          <a:noFill/>
          <a:ln/>
        </p:spPr>
        <p:txBody>
          <a:bodyPr wrap="square" rtlCol="0" anchor="t"/>
          <a:lstStyle/>
          <a:p>
            <a:pPr marL="0" indent="0">
              <a:lnSpc>
                <a:spcPts val="8384"/>
              </a:lnSpc>
              <a:buNone/>
            </a:pPr>
            <a:r>
              <a:rPr lang="en-US" sz="6707" dirty="0">
                <a:solidFill>
                  <a:srgbClr val="FEFEFE"/>
                </a:solidFill>
                <a:latin typeface="Instrument Sans" pitchFamily="34" charset="0"/>
                <a:ea typeface="Instrument Sans" pitchFamily="34" charset="-122"/>
                <a:cs typeface="Instrument Sans" pitchFamily="34" charset="-120"/>
              </a:rPr>
              <a:t>PRESENTATION ON INVOICE SYSTEM</a:t>
            </a:r>
            <a:endParaRPr lang="en-US" sz="6707" dirty="0"/>
          </a:p>
        </p:txBody>
      </p:sp>
      <p:sp>
        <p:nvSpPr>
          <p:cNvPr id="6" name="Text 3"/>
          <p:cNvSpPr/>
          <p:nvPr/>
        </p:nvSpPr>
        <p:spPr>
          <a:xfrm>
            <a:off x="6350437" y="4356973"/>
            <a:ext cx="7415927" cy="2370296"/>
          </a:xfrm>
          <a:prstGeom prst="rect">
            <a:avLst/>
          </a:prstGeom>
          <a:noFill/>
          <a:ln/>
        </p:spPr>
        <p:txBody>
          <a:bodyPr wrap="square" rtlCol="0" anchor="t"/>
          <a:lstStyle/>
          <a:p>
            <a:r>
              <a:rPr lang="en-US" sz="1944" dirty="0">
                <a:solidFill>
                  <a:schemeClr val="bg1"/>
                </a:solidFill>
                <a:latin typeface="Open Sans" pitchFamily="34" charset="0"/>
                <a:ea typeface="Open Sans" pitchFamily="34" charset="-122"/>
                <a:cs typeface="Open Sans" pitchFamily="34" charset="-120"/>
              </a:rPr>
              <a:t>PRESENTED BY:</a:t>
            </a:r>
            <a:r>
              <a:rPr lang="en-US" sz="1944" dirty="0">
                <a:solidFill>
                  <a:srgbClr val="BFBFBF"/>
                </a:solidFill>
                <a:latin typeface="Open Sans" pitchFamily="34" charset="0"/>
                <a:ea typeface="Open Sans" pitchFamily="34" charset="-122"/>
                <a:cs typeface="Open Sans" pitchFamily="34" charset="-120"/>
              </a:rPr>
              <a:t>			</a:t>
            </a:r>
          </a:p>
          <a:p>
            <a:pPr algn="just"/>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just"/>
            <a:endPar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Ashbin Rai (310882)</a:t>
            </a:r>
          </a:p>
          <a:p>
            <a:pPr algn="just"/>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Pratik Man Shrestha(310901)</a:t>
            </a:r>
          </a:p>
          <a:p>
            <a:pPr algn="just"/>
            <a:r>
              <a:rPr lang="en-US" sz="2000" dirty="0">
                <a:solidFill>
                  <a:schemeClr val="bg1"/>
                </a:solidFill>
                <a:latin typeface="Open Sans" panose="020B0606030504020204" pitchFamily="34" charset="0"/>
                <a:ea typeface="Open Sans" panose="020B0606030504020204" pitchFamily="34" charset="0"/>
                <a:cs typeface="Open Sans" panose="020B0606030504020204" pitchFamily="34" charset="0"/>
              </a:rPr>
              <a:t>		              Sujal Baidhya (310917)</a:t>
            </a:r>
          </a:p>
          <a:p>
            <a:pPr marL="0" indent="0">
              <a:lnSpc>
                <a:spcPts val="3110"/>
              </a:lnSpc>
              <a:buNone/>
            </a:pPr>
            <a:endParaRPr lang="en-US" sz="1944" dirty="0"/>
          </a:p>
        </p:txBody>
      </p:sp>
    </p:spTree>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766173"/>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Conclusion</a:t>
            </a:r>
            <a:endParaRPr lang="en-US" sz="4860" dirty="0"/>
          </a:p>
        </p:txBody>
      </p:sp>
      <p:sp>
        <p:nvSpPr>
          <p:cNvPr id="6" name="Text 3"/>
          <p:cNvSpPr/>
          <p:nvPr/>
        </p:nvSpPr>
        <p:spPr>
          <a:xfrm>
            <a:off x="864037" y="2907983"/>
            <a:ext cx="7415927" cy="3555444"/>
          </a:xfrm>
          <a:prstGeom prst="rect">
            <a:avLst/>
          </a:prstGeom>
          <a:noFill/>
          <a:ln/>
        </p:spPr>
        <p:txBody>
          <a:bodyPr wrap="squar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Our billing system program in C successfully creates a simple and efficient way to handle billing, reducing mistakes and making the process faster. Key features include easy bill generation, a login system, and a user-friendly interface. We've tested the system thoroughly and added encryption to keep data safe. In the future, we plan to add more features, improve the design, make it scalable, and compatible with a variety of businesses. This project has taught us a lot and shown that our billing system can greatly improve how billing is done.</a:t>
            </a:r>
            <a:endParaRPr lang="en-US" sz="1944" dirty="0"/>
          </a:p>
        </p:txBody>
      </p:sp>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sp>
        <p:nvSpPr>
          <p:cNvPr id="5" name="Text 2"/>
          <p:cNvSpPr/>
          <p:nvPr/>
        </p:nvSpPr>
        <p:spPr>
          <a:xfrm>
            <a:off x="864037" y="1766173"/>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rPr>
              <a:t>REFRENCES</a:t>
            </a:r>
            <a:endParaRPr lang="en-US" sz="4860" dirty="0"/>
          </a:p>
        </p:txBody>
      </p:sp>
      <p:sp>
        <p:nvSpPr>
          <p:cNvPr id="6" name="Text 3"/>
          <p:cNvSpPr/>
          <p:nvPr/>
        </p:nvSpPr>
        <p:spPr>
          <a:xfrm>
            <a:off x="864037" y="2907983"/>
            <a:ext cx="7415927" cy="3555444"/>
          </a:xfrm>
          <a:prstGeom prst="rect">
            <a:avLst/>
          </a:prstGeom>
          <a:noFill/>
          <a:ln/>
        </p:spPr>
        <p:txBody>
          <a:bodyPr wrap="square" rtlCol="0" anchor="t"/>
          <a:lstStyle/>
          <a:p>
            <a:pPr marL="342900" indent="-342900">
              <a:lnSpc>
                <a:spcPts val="3110"/>
              </a:lnSpc>
              <a:buFont typeface="Arial" panose="020B0604020202020204" pitchFamily="34" charset="0"/>
              <a:buChar char="•"/>
            </a:pPr>
            <a:r>
              <a:rPr lang="en-US" sz="1944" dirty="0">
                <a:solidFill>
                  <a:schemeClr val="bg1"/>
                </a:solidFill>
                <a:latin typeface="Open Sans" pitchFamily="34" charset="0"/>
                <a:ea typeface="Open Sans" pitchFamily="34" charset="-122"/>
                <a:cs typeface="Open Sans" pitchFamily="34" charset="-120"/>
              </a:rPr>
              <a:t>Discussion Within Our Team.</a:t>
            </a:r>
          </a:p>
          <a:p>
            <a:pPr marL="342900" indent="-342900">
              <a:lnSpc>
                <a:spcPts val="3110"/>
              </a:lnSpc>
              <a:buFont typeface="Arial" panose="020B0604020202020204" pitchFamily="34" charset="0"/>
              <a:buChar char="•"/>
            </a:pPr>
            <a:r>
              <a:rPr lang="en-US" sz="1944" dirty="0">
                <a:solidFill>
                  <a:schemeClr val="bg1"/>
                </a:solidFill>
                <a:latin typeface="Open Sans" pitchFamily="34" charset="0"/>
                <a:ea typeface="Open Sans" pitchFamily="34" charset="-122"/>
                <a:cs typeface="Open Sans" pitchFamily="34" charset="-120"/>
              </a:rPr>
              <a:t>Suggestion From Friends and Teacher.</a:t>
            </a:r>
          </a:p>
          <a:p>
            <a:pPr marL="342900" indent="-342900">
              <a:lnSpc>
                <a:spcPts val="3110"/>
              </a:lnSpc>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3">
                  <a:extLst>
                    <a:ext uri="{A12FA001-AC4F-418D-AE19-62706E023703}">
                      <ahyp:hlinkClr xmlns:ahyp="http://schemas.microsoft.com/office/drawing/2018/hyperlinkcolor" val="tx"/>
                    </a:ext>
                  </a:extLst>
                </a:hlinkClick>
              </a:rPr>
              <a:t>https://youtu.be/_2msghvRn5M?si=amgMoqWRFoFKmjue</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ts val="3110"/>
              </a:lnSpc>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hlinkClick r:id="rId4">
                  <a:extLst>
                    <a:ext uri="{A12FA001-AC4F-418D-AE19-62706E023703}">
                      <ahyp:hlinkClr xmlns:ahyp="http://schemas.microsoft.com/office/drawing/2018/hyperlinkcolor" val="tx"/>
                    </a:ext>
                  </a:extLst>
                </a:hlinkClick>
              </a:rPr>
              <a:t>https://youtu.be/xtk14TcWaN4?si=DI0rUA31kBszCMpF</a:t>
            </a:r>
            <a:endPar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ts val="3110"/>
              </a:lnSpc>
              <a:buFont typeface="Arial" panose="020B0604020202020204" pitchFamily="34" charset="0"/>
              <a:buChar char="•"/>
            </a:pPr>
            <a:endParaRPr lang="en-US" sz="2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nSpc>
                <a:spcPts val="3110"/>
              </a:lnSpc>
              <a:buFont typeface="Arial" panose="020B0604020202020204" pitchFamily="34" charset="0"/>
              <a:buChar char="•"/>
            </a:pPr>
            <a:endParaRPr lang="en-US" sz="1944" dirty="0"/>
          </a:p>
        </p:txBody>
      </p:sp>
      <p:sp>
        <p:nvSpPr>
          <p:cNvPr id="9" name="Rectangle 8">
            <a:extLst>
              <a:ext uri="{FF2B5EF4-FFF2-40B4-BE49-F238E27FC236}">
                <a16:creationId xmlns:a16="http://schemas.microsoft.com/office/drawing/2014/main" id="{71B67561-581B-4329-906A-8AD631D7CE5C}"/>
              </a:ext>
            </a:extLst>
          </p:cNvPr>
          <p:cNvSpPr/>
          <p:nvPr/>
        </p:nvSpPr>
        <p:spPr>
          <a:xfrm>
            <a:off x="9934575" y="0"/>
            <a:ext cx="4695825" cy="8229600"/>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21569414"/>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864037" y="4088606"/>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Introduction</a:t>
            </a:r>
            <a:endParaRPr lang="en-US" sz="4860" dirty="0"/>
          </a:p>
        </p:txBody>
      </p:sp>
      <p:sp>
        <p:nvSpPr>
          <p:cNvPr id="6" name="Shape 3"/>
          <p:cNvSpPr/>
          <p:nvPr/>
        </p:nvSpPr>
        <p:spPr>
          <a:xfrm>
            <a:off x="864037" y="5508069"/>
            <a:ext cx="555427" cy="555427"/>
          </a:xfrm>
          <a:prstGeom prst="roundRect">
            <a:avLst>
              <a:gd name="adj" fmla="val 8001"/>
            </a:avLst>
          </a:prstGeom>
          <a:solidFill>
            <a:srgbClr val="3E3E3E"/>
          </a:solidFill>
          <a:ln/>
        </p:spPr>
      </p:sp>
      <p:sp>
        <p:nvSpPr>
          <p:cNvPr id="7" name="Text 4"/>
          <p:cNvSpPr/>
          <p:nvPr/>
        </p:nvSpPr>
        <p:spPr>
          <a:xfrm>
            <a:off x="1069658" y="5600581"/>
            <a:ext cx="144066" cy="370284"/>
          </a:xfrm>
          <a:prstGeom prst="rect">
            <a:avLst/>
          </a:prstGeom>
          <a:noFill/>
          <a:ln/>
        </p:spPr>
        <p:txBody>
          <a:bodyPr wrap="none" rtlCol="0" anchor="t"/>
          <a:lstStyle/>
          <a:p>
            <a:pPr marL="0" indent="0" algn="ctr">
              <a:lnSpc>
                <a:spcPts val="2916"/>
              </a:lnSpc>
              <a:buNone/>
            </a:pPr>
            <a:r>
              <a:rPr lang="en-US" sz="2916" dirty="0">
                <a:solidFill>
                  <a:srgbClr val="BFBFBF"/>
                </a:solidFill>
                <a:latin typeface="Instrument Sans" pitchFamily="34" charset="0"/>
                <a:ea typeface="Instrument Sans" pitchFamily="34" charset="-122"/>
                <a:cs typeface="Instrument Sans" pitchFamily="34" charset="-120"/>
              </a:rPr>
              <a:t>1</a:t>
            </a:r>
            <a:endParaRPr lang="en-US" sz="2916" dirty="0"/>
          </a:p>
        </p:txBody>
      </p:sp>
      <p:sp>
        <p:nvSpPr>
          <p:cNvPr id="8" name="Text 5"/>
          <p:cNvSpPr/>
          <p:nvPr/>
        </p:nvSpPr>
        <p:spPr>
          <a:xfrm>
            <a:off x="1666280" y="5508069"/>
            <a:ext cx="3286482" cy="385763"/>
          </a:xfrm>
          <a:prstGeom prst="rect">
            <a:avLst/>
          </a:prstGeom>
          <a:noFill/>
          <a:ln/>
        </p:spPr>
        <p:txBody>
          <a:bodyPr wrap="none" rtlCol="0" anchor="t"/>
          <a:lstStyle/>
          <a:p>
            <a:pPr marL="0" indent="0">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Invoice Making System</a:t>
            </a:r>
            <a:endParaRPr lang="en-US" sz="2430" dirty="0"/>
          </a:p>
        </p:txBody>
      </p:sp>
      <p:sp>
        <p:nvSpPr>
          <p:cNvPr id="9" name="Text 6"/>
          <p:cNvSpPr/>
          <p:nvPr/>
        </p:nvSpPr>
        <p:spPr>
          <a:xfrm>
            <a:off x="1666280" y="6041946"/>
            <a:ext cx="5525572" cy="1185148"/>
          </a:xfrm>
          <a:prstGeom prst="rect">
            <a:avLst/>
          </a:prstGeom>
          <a:noFill/>
          <a:ln/>
        </p:spPr>
        <p:txBody>
          <a:bodyPr wrap="squar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The Invoice Making System is based on the C programming language and handles the transaction records of various customers.</a:t>
            </a:r>
            <a:endParaRPr lang="en-US" sz="1944" dirty="0"/>
          </a:p>
        </p:txBody>
      </p:sp>
      <p:sp>
        <p:nvSpPr>
          <p:cNvPr id="10" name="Shape 7"/>
          <p:cNvSpPr/>
          <p:nvPr/>
        </p:nvSpPr>
        <p:spPr>
          <a:xfrm>
            <a:off x="7438668" y="5508069"/>
            <a:ext cx="555427" cy="555427"/>
          </a:xfrm>
          <a:prstGeom prst="roundRect">
            <a:avLst>
              <a:gd name="adj" fmla="val 8001"/>
            </a:avLst>
          </a:prstGeom>
          <a:solidFill>
            <a:srgbClr val="3E3E3E"/>
          </a:solidFill>
          <a:ln/>
        </p:spPr>
      </p:sp>
      <p:sp>
        <p:nvSpPr>
          <p:cNvPr id="11" name="Text 8"/>
          <p:cNvSpPr/>
          <p:nvPr/>
        </p:nvSpPr>
        <p:spPr>
          <a:xfrm>
            <a:off x="7614285" y="5600581"/>
            <a:ext cx="204073" cy="370284"/>
          </a:xfrm>
          <a:prstGeom prst="rect">
            <a:avLst/>
          </a:prstGeom>
          <a:noFill/>
          <a:ln/>
        </p:spPr>
        <p:txBody>
          <a:bodyPr wrap="none" rtlCol="0" anchor="t"/>
          <a:lstStyle/>
          <a:p>
            <a:pPr marL="0" indent="0" algn="ctr">
              <a:lnSpc>
                <a:spcPts val="2916"/>
              </a:lnSpc>
              <a:buNone/>
            </a:pPr>
            <a:r>
              <a:rPr lang="en-US" sz="2916" dirty="0">
                <a:solidFill>
                  <a:srgbClr val="BFBFBF"/>
                </a:solidFill>
                <a:latin typeface="Instrument Sans" pitchFamily="34" charset="0"/>
                <a:ea typeface="Instrument Sans" pitchFamily="34" charset="-122"/>
                <a:cs typeface="Instrument Sans" pitchFamily="34" charset="-120"/>
              </a:rPr>
              <a:t>2</a:t>
            </a:r>
            <a:endParaRPr lang="en-US" sz="2916" dirty="0"/>
          </a:p>
        </p:txBody>
      </p:sp>
      <p:sp>
        <p:nvSpPr>
          <p:cNvPr id="12" name="Text 9"/>
          <p:cNvSpPr/>
          <p:nvPr/>
        </p:nvSpPr>
        <p:spPr>
          <a:xfrm>
            <a:off x="8240911" y="5508069"/>
            <a:ext cx="3086100" cy="385763"/>
          </a:xfrm>
          <a:prstGeom prst="rect">
            <a:avLst/>
          </a:prstGeom>
          <a:noFill/>
          <a:ln/>
        </p:spPr>
        <p:txBody>
          <a:bodyPr wrap="none" rtlCol="0" anchor="t"/>
          <a:lstStyle/>
          <a:p>
            <a:pPr marL="0" indent="0">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Logging System</a:t>
            </a:r>
            <a:endParaRPr lang="en-US" sz="2430" dirty="0"/>
          </a:p>
        </p:txBody>
      </p:sp>
      <p:sp>
        <p:nvSpPr>
          <p:cNvPr id="13" name="Text 10"/>
          <p:cNvSpPr/>
          <p:nvPr/>
        </p:nvSpPr>
        <p:spPr>
          <a:xfrm>
            <a:off x="8240911" y="6041946"/>
            <a:ext cx="5525572" cy="790099"/>
          </a:xfrm>
          <a:prstGeom prst="rect">
            <a:avLst/>
          </a:prstGeom>
          <a:noFill/>
          <a:ln/>
        </p:spPr>
        <p:txBody>
          <a:bodyPr wrap="squar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The program also includes a Logging System to track and record all activities.</a:t>
            </a:r>
            <a:endParaRPr lang="en-US" sz="1944" dirty="0"/>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2810232"/>
          </a:xfrm>
          <a:prstGeom prst="rect">
            <a:avLst/>
          </a:prstGeom>
        </p:spPr>
      </p:pic>
      <p:sp>
        <p:nvSpPr>
          <p:cNvPr id="5" name="Text 2"/>
          <p:cNvSpPr/>
          <p:nvPr/>
        </p:nvSpPr>
        <p:spPr>
          <a:xfrm>
            <a:off x="1174790" y="3609380"/>
            <a:ext cx="5620464" cy="702588"/>
          </a:xfrm>
          <a:prstGeom prst="rect">
            <a:avLst/>
          </a:prstGeom>
          <a:noFill/>
          <a:ln/>
        </p:spPr>
        <p:txBody>
          <a:bodyPr wrap="none" rtlCol="0" anchor="t"/>
          <a:lstStyle/>
          <a:p>
            <a:pPr marL="0" indent="0">
              <a:lnSpc>
                <a:spcPts val="5532"/>
              </a:lnSpc>
              <a:buNone/>
            </a:pPr>
            <a:r>
              <a:rPr lang="en-US" sz="4426" dirty="0">
                <a:solidFill>
                  <a:srgbClr val="FEFEFE"/>
                </a:solidFill>
                <a:latin typeface="Instrument Sans" pitchFamily="34" charset="0"/>
                <a:ea typeface="Instrument Sans" pitchFamily="34" charset="-122"/>
                <a:cs typeface="Instrument Sans" pitchFamily="34" charset="-120"/>
              </a:rPr>
              <a:t>Features</a:t>
            </a:r>
            <a:endParaRPr lang="en-US" sz="4426" dirty="0"/>
          </a:p>
        </p:txBody>
      </p:sp>
      <p:sp>
        <p:nvSpPr>
          <p:cNvPr id="6" name="Shape 3"/>
          <p:cNvSpPr/>
          <p:nvPr/>
        </p:nvSpPr>
        <p:spPr>
          <a:xfrm>
            <a:off x="1174790" y="4902041"/>
            <a:ext cx="505778" cy="505778"/>
          </a:xfrm>
          <a:prstGeom prst="roundRect">
            <a:avLst>
              <a:gd name="adj" fmla="val 8001"/>
            </a:avLst>
          </a:prstGeom>
          <a:solidFill>
            <a:srgbClr val="3E3E3E"/>
          </a:solidFill>
          <a:ln/>
        </p:spPr>
      </p:sp>
      <p:sp>
        <p:nvSpPr>
          <p:cNvPr id="7" name="Text 4"/>
          <p:cNvSpPr/>
          <p:nvPr/>
        </p:nvSpPr>
        <p:spPr>
          <a:xfrm>
            <a:off x="1362075" y="4986338"/>
            <a:ext cx="131207" cy="337185"/>
          </a:xfrm>
          <a:prstGeom prst="rect">
            <a:avLst/>
          </a:prstGeom>
          <a:noFill/>
          <a:ln/>
        </p:spPr>
        <p:txBody>
          <a:bodyPr wrap="none" rtlCol="0" anchor="t"/>
          <a:lstStyle/>
          <a:p>
            <a:pPr marL="0" indent="0" algn="ctr">
              <a:lnSpc>
                <a:spcPts val="2655"/>
              </a:lnSpc>
              <a:buNone/>
            </a:pPr>
            <a:r>
              <a:rPr lang="en-US" sz="2655" dirty="0">
                <a:solidFill>
                  <a:srgbClr val="BFBFBF"/>
                </a:solidFill>
                <a:latin typeface="Instrument Sans" pitchFamily="34" charset="0"/>
                <a:ea typeface="Instrument Sans" pitchFamily="34" charset="-122"/>
                <a:cs typeface="Instrument Sans" pitchFamily="34" charset="-120"/>
              </a:rPr>
              <a:t>1</a:t>
            </a:r>
            <a:endParaRPr lang="en-US" sz="2655" dirty="0"/>
          </a:p>
        </p:txBody>
      </p:sp>
      <p:sp>
        <p:nvSpPr>
          <p:cNvPr id="8" name="Text 5"/>
          <p:cNvSpPr/>
          <p:nvPr/>
        </p:nvSpPr>
        <p:spPr>
          <a:xfrm>
            <a:off x="1905357" y="4902041"/>
            <a:ext cx="2810232" cy="351234"/>
          </a:xfrm>
          <a:prstGeom prst="rect">
            <a:avLst/>
          </a:prstGeom>
          <a:noFill/>
          <a:ln/>
        </p:spPr>
        <p:txBody>
          <a:bodyPr wrap="none" rtlCol="0" anchor="t"/>
          <a:lstStyle/>
          <a:p>
            <a:pPr marL="0" indent="0">
              <a:lnSpc>
                <a:spcPts val="2766"/>
              </a:lnSpc>
              <a:buNone/>
            </a:pPr>
            <a:r>
              <a:rPr lang="en-US" sz="2213" dirty="0">
                <a:solidFill>
                  <a:srgbClr val="BFBFBF"/>
                </a:solidFill>
                <a:latin typeface="Instrument Sans" pitchFamily="34" charset="0"/>
                <a:ea typeface="Instrument Sans" pitchFamily="34" charset="-122"/>
                <a:cs typeface="Instrument Sans" pitchFamily="34" charset="-120"/>
              </a:rPr>
              <a:t>Login and Sign up</a:t>
            </a:r>
            <a:endParaRPr lang="en-US" sz="2213" dirty="0"/>
          </a:p>
        </p:txBody>
      </p:sp>
      <p:sp>
        <p:nvSpPr>
          <p:cNvPr id="9" name="Text 6"/>
          <p:cNvSpPr/>
          <p:nvPr/>
        </p:nvSpPr>
        <p:spPr>
          <a:xfrm>
            <a:off x="1905357" y="5388054"/>
            <a:ext cx="5297448" cy="359569"/>
          </a:xfrm>
          <a:prstGeom prst="rect">
            <a:avLst/>
          </a:prstGeom>
          <a:noFill/>
          <a:ln/>
        </p:spPr>
        <p:txBody>
          <a:bodyPr wrap="none" rtlCol="0" anchor="t"/>
          <a:lstStyle/>
          <a:p>
            <a:pPr marL="0" indent="0">
              <a:lnSpc>
                <a:spcPts val="2832"/>
              </a:lnSpc>
              <a:buNone/>
            </a:pPr>
            <a:r>
              <a:rPr lang="en-US" sz="1770" dirty="0">
                <a:solidFill>
                  <a:srgbClr val="BFBFBF"/>
                </a:solidFill>
                <a:latin typeface="Open Sans" pitchFamily="34" charset="0"/>
                <a:ea typeface="Open Sans" pitchFamily="34" charset="-122"/>
                <a:cs typeface="Open Sans" pitchFamily="34" charset="-120"/>
              </a:rPr>
              <a:t>The system includes Login and Sign up Features.</a:t>
            </a:r>
            <a:endParaRPr lang="en-US" sz="1770" dirty="0"/>
          </a:p>
        </p:txBody>
      </p:sp>
      <p:sp>
        <p:nvSpPr>
          <p:cNvPr id="10" name="Shape 7"/>
          <p:cNvSpPr/>
          <p:nvPr/>
        </p:nvSpPr>
        <p:spPr>
          <a:xfrm>
            <a:off x="7427595" y="4902041"/>
            <a:ext cx="505778" cy="505778"/>
          </a:xfrm>
          <a:prstGeom prst="roundRect">
            <a:avLst>
              <a:gd name="adj" fmla="val 8001"/>
            </a:avLst>
          </a:prstGeom>
          <a:solidFill>
            <a:srgbClr val="3E3E3E"/>
          </a:solidFill>
          <a:ln/>
        </p:spPr>
      </p:sp>
      <p:sp>
        <p:nvSpPr>
          <p:cNvPr id="11" name="Text 8"/>
          <p:cNvSpPr/>
          <p:nvPr/>
        </p:nvSpPr>
        <p:spPr>
          <a:xfrm>
            <a:off x="7587496" y="4986338"/>
            <a:ext cx="185857" cy="337185"/>
          </a:xfrm>
          <a:prstGeom prst="rect">
            <a:avLst/>
          </a:prstGeom>
          <a:noFill/>
          <a:ln/>
        </p:spPr>
        <p:txBody>
          <a:bodyPr wrap="none" rtlCol="0" anchor="t"/>
          <a:lstStyle/>
          <a:p>
            <a:pPr marL="0" indent="0" algn="ctr">
              <a:lnSpc>
                <a:spcPts val="2655"/>
              </a:lnSpc>
              <a:buNone/>
            </a:pPr>
            <a:r>
              <a:rPr lang="en-US" sz="2655" dirty="0">
                <a:solidFill>
                  <a:srgbClr val="BFBFBF"/>
                </a:solidFill>
                <a:latin typeface="Instrument Sans" pitchFamily="34" charset="0"/>
                <a:ea typeface="Instrument Sans" pitchFamily="34" charset="-122"/>
                <a:cs typeface="Instrument Sans" pitchFamily="34" charset="-120"/>
              </a:rPr>
              <a:t>2</a:t>
            </a:r>
            <a:endParaRPr lang="en-US" sz="2655" dirty="0"/>
          </a:p>
        </p:txBody>
      </p:sp>
      <p:sp>
        <p:nvSpPr>
          <p:cNvPr id="12" name="Text 9"/>
          <p:cNvSpPr/>
          <p:nvPr/>
        </p:nvSpPr>
        <p:spPr>
          <a:xfrm>
            <a:off x="8158163" y="4902041"/>
            <a:ext cx="2810232" cy="351234"/>
          </a:xfrm>
          <a:prstGeom prst="rect">
            <a:avLst/>
          </a:prstGeom>
          <a:noFill/>
          <a:ln/>
        </p:spPr>
        <p:txBody>
          <a:bodyPr wrap="none" rtlCol="0" anchor="t"/>
          <a:lstStyle/>
          <a:p>
            <a:pPr marL="0" indent="0">
              <a:lnSpc>
                <a:spcPts val="2766"/>
              </a:lnSpc>
              <a:buNone/>
            </a:pPr>
            <a:r>
              <a:rPr lang="en-US" sz="2213" dirty="0">
                <a:solidFill>
                  <a:srgbClr val="BFBFBF"/>
                </a:solidFill>
                <a:latin typeface="Instrument Sans" pitchFamily="34" charset="0"/>
                <a:ea typeface="Instrument Sans" pitchFamily="34" charset="-122"/>
                <a:cs typeface="Instrument Sans" pitchFamily="34" charset="-120"/>
              </a:rPr>
              <a:t>Menu Management</a:t>
            </a:r>
            <a:endParaRPr lang="en-US" sz="2213" dirty="0"/>
          </a:p>
        </p:txBody>
      </p:sp>
      <p:sp>
        <p:nvSpPr>
          <p:cNvPr id="13" name="Text 10"/>
          <p:cNvSpPr/>
          <p:nvPr/>
        </p:nvSpPr>
        <p:spPr>
          <a:xfrm>
            <a:off x="8158163" y="5388054"/>
            <a:ext cx="5297448" cy="359569"/>
          </a:xfrm>
          <a:prstGeom prst="rect">
            <a:avLst/>
          </a:prstGeom>
          <a:noFill/>
          <a:ln/>
        </p:spPr>
        <p:txBody>
          <a:bodyPr wrap="none" rtlCol="0" anchor="t"/>
          <a:lstStyle/>
          <a:p>
            <a:pPr marL="0" indent="0">
              <a:lnSpc>
                <a:spcPts val="2832"/>
              </a:lnSpc>
              <a:buNone/>
            </a:pPr>
            <a:r>
              <a:rPr lang="en-US" sz="1770" dirty="0">
                <a:solidFill>
                  <a:srgbClr val="BFBFBF"/>
                </a:solidFill>
                <a:latin typeface="Open Sans" pitchFamily="34" charset="0"/>
                <a:ea typeface="Open Sans" pitchFamily="34" charset="-122"/>
                <a:cs typeface="Open Sans" pitchFamily="34" charset="-120"/>
              </a:rPr>
              <a:t>Users can Record and Modify Menu Details.</a:t>
            </a:r>
            <a:endParaRPr lang="en-US" sz="1770" dirty="0"/>
          </a:p>
        </p:txBody>
      </p:sp>
      <p:sp>
        <p:nvSpPr>
          <p:cNvPr id="14" name="Shape 11"/>
          <p:cNvSpPr/>
          <p:nvPr/>
        </p:nvSpPr>
        <p:spPr>
          <a:xfrm>
            <a:off x="1174790" y="6225302"/>
            <a:ext cx="505778" cy="505778"/>
          </a:xfrm>
          <a:prstGeom prst="roundRect">
            <a:avLst>
              <a:gd name="adj" fmla="val 8001"/>
            </a:avLst>
          </a:prstGeom>
          <a:solidFill>
            <a:srgbClr val="3E3E3E"/>
          </a:solidFill>
          <a:ln/>
        </p:spPr>
      </p:sp>
      <p:sp>
        <p:nvSpPr>
          <p:cNvPr id="15" name="Text 12"/>
          <p:cNvSpPr/>
          <p:nvPr/>
        </p:nvSpPr>
        <p:spPr>
          <a:xfrm>
            <a:off x="1330285" y="6309598"/>
            <a:ext cx="194667" cy="337185"/>
          </a:xfrm>
          <a:prstGeom prst="rect">
            <a:avLst/>
          </a:prstGeom>
          <a:noFill/>
          <a:ln/>
        </p:spPr>
        <p:txBody>
          <a:bodyPr wrap="none" rtlCol="0" anchor="t"/>
          <a:lstStyle/>
          <a:p>
            <a:pPr marL="0" indent="0" algn="ctr">
              <a:lnSpc>
                <a:spcPts val="2655"/>
              </a:lnSpc>
              <a:buNone/>
            </a:pPr>
            <a:r>
              <a:rPr lang="en-US" sz="2655" dirty="0">
                <a:solidFill>
                  <a:srgbClr val="BFBFBF"/>
                </a:solidFill>
                <a:latin typeface="Instrument Sans" pitchFamily="34" charset="0"/>
                <a:ea typeface="Instrument Sans" pitchFamily="34" charset="-122"/>
                <a:cs typeface="Instrument Sans" pitchFamily="34" charset="-120"/>
              </a:rPr>
              <a:t>3</a:t>
            </a:r>
            <a:endParaRPr lang="en-US" sz="2655" dirty="0"/>
          </a:p>
        </p:txBody>
      </p:sp>
      <p:sp>
        <p:nvSpPr>
          <p:cNvPr id="16" name="Text 13"/>
          <p:cNvSpPr/>
          <p:nvPr/>
        </p:nvSpPr>
        <p:spPr>
          <a:xfrm>
            <a:off x="1905357" y="6225302"/>
            <a:ext cx="2810232" cy="351234"/>
          </a:xfrm>
          <a:prstGeom prst="rect">
            <a:avLst/>
          </a:prstGeom>
          <a:noFill/>
          <a:ln/>
        </p:spPr>
        <p:txBody>
          <a:bodyPr wrap="none" rtlCol="0" anchor="t"/>
          <a:lstStyle/>
          <a:p>
            <a:pPr marL="0" indent="0">
              <a:lnSpc>
                <a:spcPts val="2766"/>
              </a:lnSpc>
              <a:buNone/>
            </a:pPr>
            <a:r>
              <a:rPr lang="en-US" sz="2213" dirty="0">
                <a:solidFill>
                  <a:srgbClr val="BFBFBF"/>
                </a:solidFill>
                <a:latin typeface="Instrument Sans" pitchFamily="34" charset="0"/>
                <a:ea typeface="Instrument Sans" pitchFamily="34" charset="-122"/>
                <a:cs typeface="Instrument Sans" pitchFamily="34" charset="-120"/>
              </a:rPr>
              <a:t>Security</a:t>
            </a:r>
            <a:endParaRPr lang="en-US" sz="2213" dirty="0"/>
          </a:p>
        </p:txBody>
      </p:sp>
      <p:sp>
        <p:nvSpPr>
          <p:cNvPr id="17" name="Text 14"/>
          <p:cNvSpPr/>
          <p:nvPr/>
        </p:nvSpPr>
        <p:spPr>
          <a:xfrm>
            <a:off x="1905357" y="6711315"/>
            <a:ext cx="5297448" cy="359569"/>
          </a:xfrm>
          <a:prstGeom prst="rect">
            <a:avLst/>
          </a:prstGeom>
          <a:noFill/>
          <a:ln/>
        </p:spPr>
        <p:txBody>
          <a:bodyPr wrap="none" rtlCol="0" anchor="t"/>
          <a:lstStyle/>
          <a:p>
            <a:pPr marL="0" indent="0">
              <a:lnSpc>
                <a:spcPts val="2832"/>
              </a:lnSpc>
              <a:buNone/>
            </a:pPr>
            <a:r>
              <a:rPr lang="en-US" sz="1770" dirty="0">
                <a:solidFill>
                  <a:srgbClr val="BFBFBF"/>
                </a:solidFill>
                <a:latin typeface="Open Sans" pitchFamily="34" charset="0"/>
                <a:ea typeface="Open Sans" pitchFamily="34" charset="-122"/>
                <a:cs typeface="Open Sans" pitchFamily="34" charset="-120"/>
              </a:rPr>
              <a:t>The system includes Password Encryption.</a:t>
            </a:r>
            <a:endParaRPr lang="en-US" sz="1770" dirty="0"/>
          </a:p>
        </p:txBody>
      </p:sp>
      <p:sp>
        <p:nvSpPr>
          <p:cNvPr id="18" name="Shape 15"/>
          <p:cNvSpPr/>
          <p:nvPr/>
        </p:nvSpPr>
        <p:spPr>
          <a:xfrm>
            <a:off x="7427595" y="6225302"/>
            <a:ext cx="505778" cy="505778"/>
          </a:xfrm>
          <a:prstGeom prst="roundRect">
            <a:avLst>
              <a:gd name="adj" fmla="val 8001"/>
            </a:avLst>
          </a:prstGeom>
          <a:solidFill>
            <a:srgbClr val="3E3E3E"/>
          </a:solidFill>
          <a:ln/>
        </p:spPr>
      </p:sp>
      <p:sp>
        <p:nvSpPr>
          <p:cNvPr id="19" name="Text 16"/>
          <p:cNvSpPr/>
          <p:nvPr/>
        </p:nvSpPr>
        <p:spPr>
          <a:xfrm>
            <a:off x="7578090" y="6309598"/>
            <a:ext cx="204787" cy="337185"/>
          </a:xfrm>
          <a:prstGeom prst="rect">
            <a:avLst/>
          </a:prstGeom>
          <a:noFill/>
          <a:ln/>
        </p:spPr>
        <p:txBody>
          <a:bodyPr wrap="none" rtlCol="0" anchor="t"/>
          <a:lstStyle/>
          <a:p>
            <a:pPr marL="0" indent="0" algn="ctr">
              <a:lnSpc>
                <a:spcPts val="2655"/>
              </a:lnSpc>
              <a:buNone/>
            </a:pPr>
            <a:r>
              <a:rPr lang="en-US" sz="2655" dirty="0">
                <a:solidFill>
                  <a:srgbClr val="BFBFBF"/>
                </a:solidFill>
                <a:latin typeface="Instrument Sans" pitchFamily="34" charset="0"/>
                <a:ea typeface="Instrument Sans" pitchFamily="34" charset="-122"/>
                <a:cs typeface="Instrument Sans" pitchFamily="34" charset="-120"/>
              </a:rPr>
              <a:t>4</a:t>
            </a:r>
            <a:endParaRPr lang="en-US" sz="2655" dirty="0"/>
          </a:p>
        </p:txBody>
      </p:sp>
      <p:sp>
        <p:nvSpPr>
          <p:cNvPr id="20" name="Text 17"/>
          <p:cNvSpPr/>
          <p:nvPr/>
        </p:nvSpPr>
        <p:spPr>
          <a:xfrm>
            <a:off x="8158163" y="6225302"/>
            <a:ext cx="2810232" cy="351234"/>
          </a:xfrm>
          <a:prstGeom prst="rect">
            <a:avLst/>
          </a:prstGeom>
          <a:noFill/>
          <a:ln/>
        </p:spPr>
        <p:txBody>
          <a:bodyPr wrap="none" rtlCol="0" anchor="t"/>
          <a:lstStyle/>
          <a:p>
            <a:pPr marL="0" indent="0">
              <a:lnSpc>
                <a:spcPts val="2766"/>
              </a:lnSpc>
              <a:buNone/>
            </a:pPr>
            <a:r>
              <a:rPr lang="en-US" sz="2213" dirty="0">
                <a:solidFill>
                  <a:srgbClr val="BFBFBF"/>
                </a:solidFill>
                <a:latin typeface="Instrument Sans" pitchFamily="34" charset="0"/>
                <a:ea typeface="Instrument Sans" pitchFamily="34" charset="-122"/>
                <a:cs typeface="Instrument Sans" pitchFamily="34" charset="-120"/>
              </a:rPr>
              <a:t>Invoice Management</a:t>
            </a:r>
            <a:endParaRPr lang="en-US" sz="2213" dirty="0"/>
          </a:p>
        </p:txBody>
      </p:sp>
      <p:sp>
        <p:nvSpPr>
          <p:cNvPr id="21" name="Text 18"/>
          <p:cNvSpPr/>
          <p:nvPr/>
        </p:nvSpPr>
        <p:spPr>
          <a:xfrm>
            <a:off x="8158163" y="6711315"/>
            <a:ext cx="5297448" cy="719138"/>
          </a:xfrm>
          <a:prstGeom prst="rect">
            <a:avLst/>
          </a:prstGeom>
          <a:noFill/>
          <a:ln/>
        </p:spPr>
        <p:txBody>
          <a:bodyPr wrap="square" rtlCol="0" anchor="t"/>
          <a:lstStyle/>
          <a:p>
            <a:pPr marL="0" indent="0">
              <a:lnSpc>
                <a:spcPts val="2832"/>
              </a:lnSpc>
              <a:buNone/>
            </a:pPr>
            <a:r>
              <a:rPr lang="en-US" sz="1770" dirty="0">
                <a:solidFill>
                  <a:srgbClr val="BFBFBF"/>
                </a:solidFill>
                <a:latin typeface="Open Sans" pitchFamily="34" charset="0"/>
                <a:ea typeface="Open Sans" pitchFamily="34" charset="-122"/>
                <a:cs typeface="Open Sans" pitchFamily="34" charset="-120"/>
              </a:rPr>
              <a:t>The system can Record and Store Customer's Invoices.</a:t>
            </a:r>
            <a:endParaRPr lang="en-US" sz="1770" dirty="0"/>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2545556"/>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Concepts Used</a:t>
            </a:r>
            <a:endParaRPr lang="en-US" sz="4860" dirty="0"/>
          </a:p>
        </p:txBody>
      </p:sp>
      <p:sp>
        <p:nvSpPr>
          <p:cNvPr id="6" name="Shape 3"/>
          <p:cNvSpPr/>
          <p:nvPr/>
        </p:nvSpPr>
        <p:spPr>
          <a:xfrm>
            <a:off x="6350437" y="3965019"/>
            <a:ext cx="555427" cy="555427"/>
          </a:xfrm>
          <a:prstGeom prst="roundRect">
            <a:avLst>
              <a:gd name="adj" fmla="val 8001"/>
            </a:avLst>
          </a:prstGeom>
          <a:solidFill>
            <a:srgbClr val="3E3E3E"/>
          </a:solidFill>
          <a:ln/>
        </p:spPr>
      </p:sp>
      <p:sp>
        <p:nvSpPr>
          <p:cNvPr id="7" name="Text 4"/>
          <p:cNvSpPr/>
          <p:nvPr/>
        </p:nvSpPr>
        <p:spPr>
          <a:xfrm>
            <a:off x="6556057" y="4057531"/>
            <a:ext cx="144066" cy="370284"/>
          </a:xfrm>
          <a:prstGeom prst="rect">
            <a:avLst/>
          </a:prstGeom>
          <a:noFill/>
          <a:ln/>
        </p:spPr>
        <p:txBody>
          <a:bodyPr wrap="none" rtlCol="0" anchor="t"/>
          <a:lstStyle/>
          <a:p>
            <a:pPr marL="0" indent="0" algn="ctr">
              <a:lnSpc>
                <a:spcPts val="2916"/>
              </a:lnSpc>
              <a:buNone/>
            </a:pPr>
            <a:r>
              <a:rPr lang="en-US" sz="2916" dirty="0">
                <a:solidFill>
                  <a:srgbClr val="BFBFBF"/>
                </a:solidFill>
                <a:latin typeface="Instrument Sans" pitchFamily="34" charset="0"/>
                <a:ea typeface="Instrument Sans" pitchFamily="34" charset="-122"/>
                <a:cs typeface="Instrument Sans" pitchFamily="34" charset="-120"/>
              </a:rPr>
              <a:t>1</a:t>
            </a:r>
            <a:endParaRPr lang="en-US" sz="2916" dirty="0"/>
          </a:p>
        </p:txBody>
      </p:sp>
      <p:sp>
        <p:nvSpPr>
          <p:cNvPr id="8" name="Text 5"/>
          <p:cNvSpPr/>
          <p:nvPr/>
        </p:nvSpPr>
        <p:spPr>
          <a:xfrm>
            <a:off x="7152680" y="3965019"/>
            <a:ext cx="3749635" cy="385763"/>
          </a:xfrm>
          <a:prstGeom prst="rect">
            <a:avLst/>
          </a:prstGeom>
          <a:noFill/>
          <a:ln/>
        </p:spPr>
        <p:txBody>
          <a:bodyPr wrap="none" rtlCol="0" anchor="t"/>
          <a:lstStyle/>
          <a:p>
            <a:pPr marL="0" indent="0">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C Programming Concepts</a:t>
            </a:r>
            <a:endParaRPr lang="en-US" sz="2430" dirty="0"/>
          </a:p>
        </p:txBody>
      </p:sp>
      <p:sp>
        <p:nvSpPr>
          <p:cNvPr id="9" name="Text 6"/>
          <p:cNvSpPr/>
          <p:nvPr/>
        </p:nvSpPr>
        <p:spPr>
          <a:xfrm>
            <a:off x="7152680" y="4498896"/>
            <a:ext cx="6613684" cy="1185148"/>
          </a:xfrm>
          <a:prstGeom prst="rect">
            <a:avLst/>
          </a:prstGeom>
          <a:noFill/>
          <a:ln/>
        </p:spPr>
        <p:txBody>
          <a:bodyPr wrap="squar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We used the following concepts and features of C programming to develop this program: Functions, Array, Structure, File Handling, Branching, Looping, and String.</a:t>
            </a:r>
            <a:endParaRPr lang="en-US" sz="1944" dirty="0"/>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sp>
        <p:nvSpPr>
          <p:cNvPr id="4" name="Text 2"/>
          <p:cNvSpPr/>
          <p:nvPr/>
        </p:nvSpPr>
        <p:spPr>
          <a:xfrm>
            <a:off x="864037" y="1591985"/>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Objectives</a:t>
            </a:r>
            <a:endParaRPr lang="en-US" sz="4860" dirty="0"/>
          </a:p>
        </p:txBody>
      </p:sp>
      <p:sp>
        <p:nvSpPr>
          <p:cNvPr id="5" name="Text 3"/>
          <p:cNvSpPr/>
          <p:nvPr/>
        </p:nvSpPr>
        <p:spPr>
          <a:xfrm>
            <a:off x="864037" y="2980611"/>
            <a:ext cx="3086100" cy="385763"/>
          </a:xfrm>
          <a:prstGeom prst="rect">
            <a:avLst/>
          </a:prstGeom>
          <a:noFill/>
          <a:ln/>
        </p:spPr>
        <p:txBody>
          <a:bodyPr wrap="none" rtlCol="0" anchor="t"/>
          <a:lstStyle/>
          <a:p>
            <a:pPr marL="0" indent="0">
              <a:lnSpc>
                <a:spcPts val="3038"/>
              </a:lnSpc>
              <a:buNone/>
            </a:pPr>
            <a:r>
              <a:rPr lang="en-US" sz="2430" dirty="0">
                <a:solidFill>
                  <a:srgbClr val="FEFEFE"/>
                </a:solidFill>
                <a:latin typeface="Instrument Sans" pitchFamily="34" charset="0"/>
                <a:ea typeface="Instrument Sans" pitchFamily="34" charset="-122"/>
                <a:cs typeface="Instrument Sans" pitchFamily="34" charset="-120"/>
              </a:rPr>
              <a:t>General Objectives</a:t>
            </a:r>
            <a:endParaRPr lang="en-US" sz="2430" dirty="0"/>
          </a:p>
        </p:txBody>
      </p:sp>
      <p:sp>
        <p:nvSpPr>
          <p:cNvPr id="6" name="Text 4"/>
          <p:cNvSpPr/>
          <p:nvPr/>
        </p:nvSpPr>
        <p:spPr>
          <a:xfrm>
            <a:off x="1258967" y="3613190"/>
            <a:ext cx="5755124"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Helps the User to Store his/her transaction record in one particular location.</a:t>
            </a:r>
            <a:endParaRPr lang="en-US" sz="1944" dirty="0"/>
          </a:p>
        </p:txBody>
      </p:sp>
      <p:sp>
        <p:nvSpPr>
          <p:cNvPr id="7" name="Text 5"/>
          <p:cNvSpPr/>
          <p:nvPr/>
        </p:nvSpPr>
        <p:spPr>
          <a:xfrm>
            <a:off x="1258967" y="4489609"/>
            <a:ext cx="5755124" cy="1185148"/>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Ensure all bills and invoices are accurate, reducing human error in calculations and data entry.</a:t>
            </a:r>
            <a:endParaRPr lang="en-US" sz="1944" dirty="0"/>
          </a:p>
        </p:txBody>
      </p:sp>
      <p:sp>
        <p:nvSpPr>
          <p:cNvPr id="8" name="Text 6"/>
          <p:cNvSpPr/>
          <p:nvPr/>
        </p:nvSpPr>
        <p:spPr>
          <a:xfrm>
            <a:off x="1258967" y="5761077"/>
            <a:ext cx="5755124"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Speed up the billing process by automating tasks such as invoice generation.</a:t>
            </a:r>
            <a:endParaRPr lang="en-US" sz="1944" dirty="0"/>
          </a:p>
        </p:txBody>
      </p:sp>
      <p:sp>
        <p:nvSpPr>
          <p:cNvPr id="9" name="Text 7"/>
          <p:cNvSpPr/>
          <p:nvPr/>
        </p:nvSpPr>
        <p:spPr>
          <a:xfrm>
            <a:off x="7623929" y="2980611"/>
            <a:ext cx="3086100" cy="385763"/>
          </a:xfrm>
          <a:prstGeom prst="rect">
            <a:avLst/>
          </a:prstGeom>
          <a:noFill/>
          <a:ln/>
        </p:spPr>
        <p:txBody>
          <a:bodyPr wrap="none" rtlCol="0" anchor="t"/>
          <a:lstStyle/>
          <a:p>
            <a:pPr marL="0" indent="0">
              <a:lnSpc>
                <a:spcPts val="3038"/>
              </a:lnSpc>
              <a:buNone/>
            </a:pPr>
            <a:r>
              <a:rPr lang="en-US" sz="2430" dirty="0">
                <a:solidFill>
                  <a:srgbClr val="FEFEFE"/>
                </a:solidFill>
                <a:latin typeface="Instrument Sans" pitchFamily="34" charset="0"/>
                <a:ea typeface="Instrument Sans" pitchFamily="34" charset="-122"/>
                <a:cs typeface="Instrument Sans" pitchFamily="34" charset="-120"/>
              </a:rPr>
              <a:t>Specific Objectives</a:t>
            </a:r>
            <a:endParaRPr lang="en-US" sz="2430" dirty="0"/>
          </a:p>
        </p:txBody>
      </p:sp>
      <p:sp>
        <p:nvSpPr>
          <p:cNvPr id="10" name="Text 8"/>
          <p:cNvSpPr/>
          <p:nvPr/>
        </p:nvSpPr>
        <p:spPr>
          <a:xfrm>
            <a:off x="8018859" y="3613190"/>
            <a:ext cx="5755124"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Provide detailed reports to help track revenue and monitor cash flow.</a:t>
            </a:r>
            <a:endParaRPr lang="en-US" sz="1944" dirty="0"/>
          </a:p>
        </p:txBody>
      </p:sp>
      <p:sp>
        <p:nvSpPr>
          <p:cNvPr id="11" name="Text 9"/>
          <p:cNvSpPr/>
          <p:nvPr/>
        </p:nvSpPr>
        <p:spPr>
          <a:xfrm>
            <a:off x="8018859" y="4489609"/>
            <a:ext cx="5755124"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Keep detailed customer profiles to improve service.</a:t>
            </a:r>
            <a:endParaRPr lang="en-US" sz="1944" dirty="0"/>
          </a:p>
        </p:txBody>
      </p:sp>
      <p:sp>
        <p:nvSpPr>
          <p:cNvPr id="12" name="Text 10"/>
          <p:cNvSpPr/>
          <p:nvPr/>
        </p:nvSpPr>
        <p:spPr>
          <a:xfrm>
            <a:off x="8018859" y="5366028"/>
            <a:ext cx="5755124"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BFBFBF"/>
                </a:solidFill>
                <a:latin typeface="Open Sans" pitchFamily="34" charset="0"/>
                <a:ea typeface="Open Sans" pitchFamily="34" charset="-122"/>
                <a:cs typeface="Open Sans" pitchFamily="34" charset="-120"/>
              </a:rPr>
              <a:t>Handle billing disputes and adjustments efficiently.</a:t>
            </a:r>
            <a:endParaRPr lang="en-US" sz="1944" dirty="0"/>
          </a:p>
        </p:txBody>
      </p:sp>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sp>
        <p:nvSpPr>
          <p:cNvPr id="4" name="Text 2"/>
          <p:cNvSpPr/>
          <p:nvPr/>
        </p:nvSpPr>
        <p:spPr>
          <a:xfrm>
            <a:off x="864037" y="726281"/>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Advantages</a:t>
            </a:r>
            <a:endParaRPr lang="en-US" sz="4860" dirty="0"/>
          </a:p>
        </p:txBody>
      </p:sp>
      <p:pic>
        <p:nvPicPr>
          <p:cNvPr id="5" name="Image 0" descr="preencoded.png"/>
          <p:cNvPicPr>
            <a:picLocks noChangeAspect="1"/>
          </p:cNvPicPr>
          <p:nvPr/>
        </p:nvPicPr>
        <p:blipFill>
          <a:blip r:embed="rId3"/>
          <a:stretch>
            <a:fillRect/>
          </a:stretch>
        </p:blipFill>
        <p:spPr>
          <a:xfrm>
            <a:off x="864037" y="1991558"/>
            <a:ext cx="617220" cy="617220"/>
          </a:xfrm>
          <a:prstGeom prst="rect">
            <a:avLst/>
          </a:prstGeom>
        </p:spPr>
      </p:pic>
      <p:sp>
        <p:nvSpPr>
          <p:cNvPr id="6" name="Text 3"/>
          <p:cNvSpPr/>
          <p:nvPr/>
        </p:nvSpPr>
        <p:spPr>
          <a:xfrm>
            <a:off x="864037" y="2855595"/>
            <a:ext cx="2947868" cy="385763"/>
          </a:xfrm>
          <a:prstGeom prst="rect">
            <a:avLst/>
          </a:prstGeom>
          <a:noFill/>
          <a:ln/>
        </p:spPr>
        <p:txBody>
          <a:bodyPr wrap="none" rtlCol="0" anchor="t"/>
          <a:lstStyle/>
          <a:p>
            <a:pPr marL="0" indent="0" algn="l">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Time Saving</a:t>
            </a:r>
            <a:endParaRPr lang="en-US" sz="2430" dirty="0"/>
          </a:p>
        </p:txBody>
      </p:sp>
      <p:sp>
        <p:nvSpPr>
          <p:cNvPr id="7" name="Text 4"/>
          <p:cNvSpPr/>
          <p:nvPr/>
        </p:nvSpPr>
        <p:spPr>
          <a:xfrm>
            <a:off x="864037" y="3389471"/>
            <a:ext cx="2947868" cy="1580198"/>
          </a:xfrm>
          <a:prstGeom prst="rect">
            <a:avLst/>
          </a:prstGeom>
          <a:noFill/>
          <a:ln/>
        </p:spPr>
        <p:txBody>
          <a:bodyPr wrap="square" rtlCol="0" anchor="t"/>
          <a:lstStyle/>
          <a:p>
            <a:pPr marL="0" indent="0" algn="l">
              <a:lnSpc>
                <a:spcPts val="3110"/>
              </a:lnSpc>
              <a:buNone/>
            </a:pPr>
            <a:r>
              <a:rPr lang="en-US" sz="1944" dirty="0">
                <a:solidFill>
                  <a:srgbClr val="BFBFBF"/>
                </a:solidFill>
                <a:latin typeface="Open Sans" pitchFamily="34" charset="0"/>
                <a:ea typeface="Open Sans" pitchFamily="34" charset="-122"/>
                <a:cs typeface="Open Sans" pitchFamily="34" charset="-120"/>
              </a:rPr>
              <a:t>Saves time by automating the creation and management of invoices.</a:t>
            </a:r>
            <a:endParaRPr lang="en-US" sz="1944" dirty="0"/>
          </a:p>
        </p:txBody>
      </p:sp>
      <p:pic>
        <p:nvPicPr>
          <p:cNvPr id="8" name="Image 1" descr="preencoded.png"/>
          <p:cNvPicPr>
            <a:picLocks noChangeAspect="1"/>
          </p:cNvPicPr>
          <p:nvPr/>
        </p:nvPicPr>
        <p:blipFill>
          <a:blip r:embed="rId4"/>
          <a:stretch>
            <a:fillRect/>
          </a:stretch>
        </p:blipFill>
        <p:spPr>
          <a:xfrm>
            <a:off x="4182189" y="1991558"/>
            <a:ext cx="617220" cy="617220"/>
          </a:xfrm>
          <a:prstGeom prst="rect">
            <a:avLst/>
          </a:prstGeom>
        </p:spPr>
      </p:pic>
      <p:sp>
        <p:nvSpPr>
          <p:cNvPr id="9" name="Text 5"/>
          <p:cNvSpPr/>
          <p:nvPr/>
        </p:nvSpPr>
        <p:spPr>
          <a:xfrm>
            <a:off x="4182189" y="2855595"/>
            <a:ext cx="2947868" cy="385763"/>
          </a:xfrm>
          <a:prstGeom prst="rect">
            <a:avLst/>
          </a:prstGeom>
          <a:noFill/>
          <a:ln/>
        </p:spPr>
        <p:txBody>
          <a:bodyPr wrap="none" rtlCol="0" anchor="t"/>
          <a:lstStyle/>
          <a:p>
            <a:pPr marL="0" indent="0" algn="l">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Accuracy</a:t>
            </a:r>
            <a:endParaRPr lang="en-US" sz="2430" dirty="0"/>
          </a:p>
        </p:txBody>
      </p:sp>
      <p:sp>
        <p:nvSpPr>
          <p:cNvPr id="10" name="Text 6"/>
          <p:cNvSpPr/>
          <p:nvPr/>
        </p:nvSpPr>
        <p:spPr>
          <a:xfrm>
            <a:off x="4182189" y="3389471"/>
            <a:ext cx="2947868" cy="1185148"/>
          </a:xfrm>
          <a:prstGeom prst="rect">
            <a:avLst/>
          </a:prstGeom>
          <a:noFill/>
          <a:ln/>
        </p:spPr>
        <p:txBody>
          <a:bodyPr wrap="square" rtlCol="0" anchor="t"/>
          <a:lstStyle/>
          <a:p>
            <a:pPr marL="0" indent="0" algn="l">
              <a:lnSpc>
                <a:spcPts val="3110"/>
              </a:lnSpc>
              <a:buNone/>
            </a:pPr>
            <a:r>
              <a:rPr lang="en-US" sz="1944" dirty="0">
                <a:solidFill>
                  <a:srgbClr val="BFBFBF"/>
                </a:solidFill>
                <a:latin typeface="Open Sans" pitchFamily="34" charset="0"/>
                <a:ea typeface="Open Sans" pitchFamily="34" charset="-122"/>
                <a:cs typeface="Open Sans" pitchFamily="34" charset="-120"/>
              </a:rPr>
              <a:t>Reduces mistakes in billing, ensuring invoices are always correct.</a:t>
            </a:r>
            <a:endParaRPr lang="en-US" sz="1944" dirty="0"/>
          </a:p>
        </p:txBody>
      </p:sp>
      <p:pic>
        <p:nvPicPr>
          <p:cNvPr id="11" name="Image 2" descr="preencoded.png"/>
          <p:cNvPicPr>
            <a:picLocks noChangeAspect="1"/>
          </p:cNvPicPr>
          <p:nvPr/>
        </p:nvPicPr>
        <p:blipFill>
          <a:blip r:embed="rId5"/>
          <a:stretch>
            <a:fillRect/>
          </a:stretch>
        </p:blipFill>
        <p:spPr>
          <a:xfrm>
            <a:off x="7500342" y="1991558"/>
            <a:ext cx="617220" cy="617220"/>
          </a:xfrm>
          <a:prstGeom prst="rect">
            <a:avLst/>
          </a:prstGeom>
        </p:spPr>
      </p:pic>
      <p:sp>
        <p:nvSpPr>
          <p:cNvPr id="12" name="Text 7"/>
          <p:cNvSpPr/>
          <p:nvPr/>
        </p:nvSpPr>
        <p:spPr>
          <a:xfrm>
            <a:off x="7500342" y="2855595"/>
            <a:ext cx="2947868" cy="385763"/>
          </a:xfrm>
          <a:prstGeom prst="rect">
            <a:avLst/>
          </a:prstGeom>
          <a:noFill/>
          <a:ln/>
        </p:spPr>
        <p:txBody>
          <a:bodyPr wrap="none" rtlCol="0" anchor="t"/>
          <a:lstStyle/>
          <a:p>
            <a:pPr marL="0" indent="0" algn="l">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Easy to Use</a:t>
            </a:r>
            <a:endParaRPr lang="en-US" sz="2430" dirty="0"/>
          </a:p>
        </p:txBody>
      </p:sp>
      <p:sp>
        <p:nvSpPr>
          <p:cNvPr id="13" name="Text 8"/>
          <p:cNvSpPr/>
          <p:nvPr/>
        </p:nvSpPr>
        <p:spPr>
          <a:xfrm>
            <a:off x="7500342" y="3389471"/>
            <a:ext cx="2947868" cy="395049"/>
          </a:xfrm>
          <a:prstGeom prst="rect">
            <a:avLst/>
          </a:prstGeom>
          <a:noFill/>
          <a:ln/>
        </p:spPr>
        <p:txBody>
          <a:bodyPr wrap="none" rtlCol="0" anchor="t"/>
          <a:lstStyle/>
          <a:p>
            <a:pPr marL="0" indent="0" algn="l">
              <a:lnSpc>
                <a:spcPts val="3110"/>
              </a:lnSpc>
              <a:buNone/>
            </a:pPr>
            <a:r>
              <a:rPr lang="en-US" sz="1944" dirty="0">
                <a:solidFill>
                  <a:srgbClr val="BFBFBF"/>
                </a:solidFill>
                <a:latin typeface="Open Sans" pitchFamily="34" charset="0"/>
                <a:ea typeface="Open Sans" pitchFamily="34" charset="-122"/>
                <a:cs typeface="Open Sans" pitchFamily="34" charset="-120"/>
              </a:rPr>
              <a:t>Easy To Use.</a:t>
            </a:r>
            <a:endParaRPr lang="en-US" sz="1944" dirty="0"/>
          </a:p>
        </p:txBody>
      </p:sp>
      <p:pic>
        <p:nvPicPr>
          <p:cNvPr id="14" name="Image 3" descr="preencoded.png"/>
          <p:cNvPicPr>
            <a:picLocks noChangeAspect="1"/>
          </p:cNvPicPr>
          <p:nvPr/>
        </p:nvPicPr>
        <p:blipFill>
          <a:blip r:embed="rId6"/>
          <a:stretch>
            <a:fillRect/>
          </a:stretch>
        </p:blipFill>
        <p:spPr>
          <a:xfrm>
            <a:off x="10818495" y="1991558"/>
            <a:ext cx="617220" cy="617220"/>
          </a:xfrm>
          <a:prstGeom prst="rect">
            <a:avLst/>
          </a:prstGeom>
        </p:spPr>
      </p:pic>
      <p:sp>
        <p:nvSpPr>
          <p:cNvPr id="15" name="Text 9"/>
          <p:cNvSpPr/>
          <p:nvPr/>
        </p:nvSpPr>
        <p:spPr>
          <a:xfrm>
            <a:off x="10818495" y="2855595"/>
            <a:ext cx="2947868" cy="385763"/>
          </a:xfrm>
          <a:prstGeom prst="rect">
            <a:avLst/>
          </a:prstGeom>
          <a:noFill/>
          <a:ln/>
        </p:spPr>
        <p:txBody>
          <a:bodyPr wrap="none" rtlCol="0" anchor="t"/>
          <a:lstStyle/>
          <a:p>
            <a:pPr marL="0" indent="0" algn="l">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Less Manual Labor</a:t>
            </a:r>
            <a:endParaRPr lang="en-US" sz="2430" dirty="0"/>
          </a:p>
        </p:txBody>
      </p:sp>
      <p:sp>
        <p:nvSpPr>
          <p:cNvPr id="16" name="Text 10"/>
          <p:cNvSpPr/>
          <p:nvPr/>
        </p:nvSpPr>
        <p:spPr>
          <a:xfrm>
            <a:off x="10818495" y="3389471"/>
            <a:ext cx="2947868" cy="395049"/>
          </a:xfrm>
          <a:prstGeom prst="rect">
            <a:avLst/>
          </a:prstGeom>
          <a:noFill/>
          <a:ln/>
        </p:spPr>
        <p:txBody>
          <a:bodyPr wrap="none" rtlCol="0" anchor="t"/>
          <a:lstStyle/>
          <a:p>
            <a:pPr marL="0" indent="0" algn="l">
              <a:lnSpc>
                <a:spcPts val="3110"/>
              </a:lnSpc>
              <a:buNone/>
            </a:pPr>
            <a:r>
              <a:rPr lang="en-US" sz="1944" dirty="0">
                <a:solidFill>
                  <a:srgbClr val="BFBFBF"/>
                </a:solidFill>
                <a:latin typeface="Open Sans" pitchFamily="34" charset="0"/>
                <a:ea typeface="Open Sans" pitchFamily="34" charset="-122"/>
                <a:cs typeface="Open Sans" pitchFamily="34" charset="-120"/>
              </a:rPr>
              <a:t>Less Manual Labor.</a:t>
            </a:r>
            <a:endParaRPr lang="en-US" sz="1944" dirty="0"/>
          </a:p>
        </p:txBody>
      </p:sp>
      <p:pic>
        <p:nvPicPr>
          <p:cNvPr id="17" name="Image 4" descr="preencoded.png"/>
          <p:cNvPicPr>
            <a:picLocks noChangeAspect="1"/>
          </p:cNvPicPr>
          <p:nvPr/>
        </p:nvPicPr>
        <p:blipFill>
          <a:blip r:embed="rId7"/>
          <a:stretch>
            <a:fillRect/>
          </a:stretch>
        </p:blipFill>
        <p:spPr>
          <a:xfrm>
            <a:off x="864037" y="5710238"/>
            <a:ext cx="617220" cy="617220"/>
          </a:xfrm>
          <a:prstGeom prst="rect">
            <a:avLst/>
          </a:prstGeom>
        </p:spPr>
      </p:pic>
      <p:sp>
        <p:nvSpPr>
          <p:cNvPr id="18" name="Text 11"/>
          <p:cNvSpPr/>
          <p:nvPr/>
        </p:nvSpPr>
        <p:spPr>
          <a:xfrm>
            <a:off x="864037" y="6574274"/>
            <a:ext cx="2947868" cy="385763"/>
          </a:xfrm>
          <a:prstGeom prst="rect">
            <a:avLst/>
          </a:prstGeom>
          <a:noFill/>
          <a:ln/>
        </p:spPr>
        <p:txBody>
          <a:bodyPr wrap="none" rtlCol="0" anchor="t"/>
          <a:lstStyle/>
          <a:p>
            <a:pPr marL="0" indent="0" algn="l">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Backup</a:t>
            </a:r>
            <a:endParaRPr lang="en-US" sz="2430" dirty="0"/>
          </a:p>
        </p:txBody>
      </p:sp>
      <p:sp>
        <p:nvSpPr>
          <p:cNvPr id="19" name="Text 12"/>
          <p:cNvSpPr/>
          <p:nvPr/>
        </p:nvSpPr>
        <p:spPr>
          <a:xfrm>
            <a:off x="864037" y="7108150"/>
            <a:ext cx="2947868" cy="395049"/>
          </a:xfrm>
          <a:prstGeom prst="rect">
            <a:avLst/>
          </a:prstGeom>
          <a:noFill/>
          <a:ln/>
        </p:spPr>
        <p:txBody>
          <a:bodyPr wrap="none" rtlCol="0" anchor="t"/>
          <a:lstStyle/>
          <a:p>
            <a:pPr marL="0" indent="0" algn="l">
              <a:lnSpc>
                <a:spcPts val="3110"/>
              </a:lnSpc>
              <a:buNone/>
            </a:pPr>
            <a:r>
              <a:rPr lang="en-US" sz="1944" dirty="0">
                <a:solidFill>
                  <a:srgbClr val="BFBFBF"/>
                </a:solidFill>
                <a:latin typeface="Open Sans" pitchFamily="34" charset="0"/>
                <a:ea typeface="Open Sans" pitchFamily="34" charset="-122"/>
                <a:cs typeface="Open Sans" pitchFamily="34" charset="-120"/>
              </a:rPr>
              <a:t>Backup Of The Invoices.</a:t>
            </a:r>
            <a:endParaRPr lang="en-US" sz="1944" dirty="0"/>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30077" y="664488"/>
            <a:ext cx="6027063" cy="753308"/>
          </a:xfrm>
          <a:prstGeom prst="rect">
            <a:avLst/>
          </a:prstGeom>
          <a:noFill/>
          <a:ln/>
        </p:spPr>
        <p:txBody>
          <a:bodyPr wrap="none" rtlCol="0" anchor="t"/>
          <a:lstStyle/>
          <a:p>
            <a:pPr marL="0" indent="0">
              <a:lnSpc>
                <a:spcPts val="5932"/>
              </a:lnSpc>
              <a:buNone/>
            </a:pPr>
            <a:r>
              <a:rPr lang="en-US" sz="4746" dirty="0">
                <a:solidFill>
                  <a:srgbClr val="FEFEFE"/>
                </a:solidFill>
                <a:latin typeface="Instrument Sans" pitchFamily="34" charset="0"/>
                <a:ea typeface="Instrument Sans" pitchFamily="34" charset="-122"/>
                <a:cs typeface="Instrument Sans" pitchFamily="34" charset="-120"/>
              </a:rPr>
              <a:t>Future Prospects</a:t>
            </a:r>
            <a:endParaRPr lang="en-US" sz="4746" dirty="0"/>
          </a:p>
        </p:txBody>
      </p:sp>
      <p:pic>
        <p:nvPicPr>
          <p:cNvPr id="6" name="Image 1" descr="preencoded.png"/>
          <p:cNvPicPr>
            <a:picLocks noChangeAspect="1"/>
          </p:cNvPicPr>
          <p:nvPr/>
        </p:nvPicPr>
        <p:blipFill>
          <a:blip r:embed="rId4"/>
          <a:stretch>
            <a:fillRect/>
          </a:stretch>
        </p:blipFill>
        <p:spPr>
          <a:xfrm>
            <a:off x="6330077" y="1779389"/>
            <a:ext cx="1205389" cy="1928574"/>
          </a:xfrm>
          <a:prstGeom prst="rect">
            <a:avLst/>
          </a:prstGeom>
        </p:spPr>
      </p:pic>
      <p:sp>
        <p:nvSpPr>
          <p:cNvPr id="7" name="Text 3"/>
          <p:cNvSpPr/>
          <p:nvPr/>
        </p:nvSpPr>
        <p:spPr>
          <a:xfrm>
            <a:off x="7897058" y="2020372"/>
            <a:ext cx="3013472" cy="376595"/>
          </a:xfrm>
          <a:prstGeom prst="rect">
            <a:avLst/>
          </a:prstGeom>
          <a:noFill/>
          <a:ln/>
        </p:spPr>
        <p:txBody>
          <a:bodyPr wrap="none" rtlCol="0" anchor="t"/>
          <a:lstStyle/>
          <a:p>
            <a:pPr marL="0" indent="0" algn="l">
              <a:lnSpc>
                <a:spcPts val="2966"/>
              </a:lnSpc>
              <a:buNone/>
            </a:pPr>
            <a:r>
              <a:rPr lang="en-US" sz="2373" dirty="0">
                <a:solidFill>
                  <a:srgbClr val="BFBFBF"/>
                </a:solidFill>
                <a:latin typeface="Instrument Sans" pitchFamily="34" charset="0"/>
                <a:ea typeface="Instrument Sans" pitchFamily="34" charset="-122"/>
                <a:cs typeface="Instrument Sans" pitchFamily="34" charset="-120"/>
              </a:rPr>
              <a:t>Cloud Computing</a:t>
            </a:r>
            <a:endParaRPr lang="en-US" sz="2373" dirty="0"/>
          </a:p>
        </p:txBody>
      </p:sp>
      <p:sp>
        <p:nvSpPr>
          <p:cNvPr id="8" name="Text 4"/>
          <p:cNvSpPr/>
          <p:nvPr/>
        </p:nvSpPr>
        <p:spPr>
          <a:xfrm>
            <a:off x="7897058" y="2541508"/>
            <a:ext cx="5889665" cy="385763"/>
          </a:xfrm>
          <a:prstGeom prst="rect">
            <a:avLst/>
          </a:prstGeom>
          <a:noFill/>
          <a:ln/>
        </p:spPr>
        <p:txBody>
          <a:bodyPr wrap="none" rtlCol="0" anchor="t"/>
          <a:lstStyle/>
          <a:p>
            <a:pPr marL="0" indent="0" algn="l">
              <a:lnSpc>
                <a:spcPts val="3037"/>
              </a:lnSpc>
              <a:buNone/>
            </a:pPr>
            <a:r>
              <a:rPr lang="en-US" sz="1898" dirty="0">
                <a:solidFill>
                  <a:srgbClr val="BFBFBF"/>
                </a:solidFill>
                <a:latin typeface="Open Sans" pitchFamily="34" charset="0"/>
                <a:ea typeface="Open Sans" pitchFamily="34" charset="-122"/>
                <a:cs typeface="Open Sans" pitchFamily="34" charset="-120"/>
              </a:rPr>
              <a:t>Cloud Computing features can be implemented.</a:t>
            </a:r>
            <a:endParaRPr lang="en-US" sz="1898" dirty="0"/>
          </a:p>
        </p:txBody>
      </p:sp>
      <p:pic>
        <p:nvPicPr>
          <p:cNvPr id="9" name="Image 2" descr="preencoded.png"/>
          <p:cNvPicPr>
            <a:picLocks noChangeAspect="1"/>
          </p:cNvPicPr>
          <p:nvPr/>
        </p:nvPicPr>
        <p:blipFill>
          <a:blip r:embed="rId5"/>
          <a:stretch>
            <a:fillRect/>
          </a:stretch>
        </p:blipFill>
        <p:spPr>
          <a:xfrm>
            <a:off x="6330077" y="3707963"/>
            <a:ext cx="1205389" cy="1928574"/>
          </a:xfrm>
          <a:prstGeom prst="rect">
            <a:avLst/>
          </a:prstGeom>
        </p:spPr>
      </p:pic>
      <p:sp>
        <p:nvSpPr>
          <p:cNvPr id="10" name="Text 5"/>
          <p:cNvSpPr/>
          <p:nvPr/>
        </p:nvSpPr>
        <p:spPr>
          <a:xfrm>
            <a:off x="7897058" y="3948946"/>
            <a:ext cx="3013472" cy="376595"/>
          </a:xfrm>
          <a:prstGeom prst="rect">
            <a:avLst/>
          </a:prstGeom>
          <a:noFill/>
          <a:ln/>
        </p:spPr>
        <p:txBody>
          <a:bodyPr wrap="none" rtlCol="0" anchor="t"/>
          <a:lstStyle/>
          <a:p>
            <a:pPr marL="0" indent="0" algn="l">
              <a:lnSpc>
                <a:spcPts val="2966"/>
              </a:lnSpc>
              <a:buNone/>
            </a:pPr>
            <a:r>
              <a:rPr lang="en-US" sz="2373" dirty="0">
                <a:solidFill>
                  <a:srgbClr val="BFBFBF"/>
                </a:solidFill>
                <a:latin typeface="Instrument Sans" pitchFamily="34" charset="0"/>
                <a:ea typeface="Instrument Sans" pitchFamily="34" charset="-122"/>
                <a:cs typeface="Instrument Sans" pitchFamily="34" charset="-120"/>
              </a:rPr>
              <a:t>IoT Integration</a:t>
            </a:r>
            <a:endParaRPr lang="en-US" sz="2373" dirty="0"/>
          </a:p>
        </p:txBody>
      </p:sp>
      <p:sp>
        <p:nvSpPr>
          <p:cNvPr id="11" name="Text 6"/>
          <p:cNvSpPr/>
          <p:nvPr/>
        </p:nvSpPr>
        <p:spPr>
          <a:xfrm>
            <a:off x="7897058" y="4470082"/>
            <a:ext cx="5889665" cy="771525"/>
          </a:xfrm>
          <a:prstGeom prst="rect">
            <a:avLst/>
          </a:prstGeom>
          <a:noFill/>
          <a:ln/>
        </p:spPr>
        <p:txBody>
          <a:bodyPr wrap="square" rtlCol="0" anchor="t"/>
          <a:lstStyle/>
          <a:p>
            <a:pPr marL="0" indent="0" algn="l">
              <a:lnSpc>
                <a:spcPts val="3037"/>
              </a:lnSpc>
              <a:buNone/>
            </a:pPr>
            <a:r>
              <a:rPr lang="en-US" sz="1898" dirty="0">
                <a:solidFill>
                  <a:srgbClr val="BFBFBF"/>
                </a:solidFill>
                <a:latin typeface="Open Sans" pitchFamily="34" charset="0"/>
                <a:ea typeface="Open Sans" pitchFamily="34" charset="-122"/>
                <a:cs typeface="Open Sans" pitchFamily="34" charset="-120"/>
              </a:rPr>
              <a:t>IOT can be implemented on every aspect of a restaurant, not just the current billing system.</a:t>
            </a:r>
            <a:endParaRPr lang="en-US" sz="1898" dirty="0"/>
          </a:p>
        </p:txBody>
      </p:sp>
      <p:pic>
        <p:nvPicPr>
          <p:cNvPr id="12" name="Image 3" descr="preencoded.png"/>
          <p:cNvPicPr>
            <a:picLocks noChangeAspect="1"/>
          </p:cNvPicPr>
          <p:nvPr/>
        </p:nvPicPr>
        <p:blipFill>
          <a:blip r:embed="rId6"/>
          <a:stretch>
            <a:fillRect/>
          </a:stretch>
        </p:blipFill>
        <p:spPr>
          <a:xfrm>
            <a:off x="6330077" y="5636538"/>
            <a:ext cx="1205389" cy="1928574"/>
          </a:xfrm>
          <a:prstGeom prst="rect">
            <a:avLst/>
          </a:prstGeom>
        </p:spPr>
      </p:pic>
      <p:sp>
        <p:nvSpPr>
          <p:cNvPr id="13" name="Text 7"/>
          <p:cNvSpPr/>
          <p:nvPr/>
        </p:nvSpPr>
        <p:spPr>
          <a:xfrm>
            <a:off x="7897058" y="5877520"/>
            <a:ext cx="3013472" cy="376595"/>
          </a:xfrm>
          <a:prstGeom prst="rect">
            <a:avLst/>
          </a:prstGeom>
          <a:noFill/>
          <a:ln/>
        </p:spPr>
        <p:txBody>
          <a:bodyPr wrap="none" rtlCol="0" anchor="t"/>
          <a:lstStyle/>
          <a:p>
            <a:pPr marL="0" indent="0" algn="l">
              <a:lnSpc>
                <a:spcPts val="2966"/>
              </a:lnSpc>
              <a:buNone/>
            </a:pPr>
            <a:r>
              <a:rPr lang="en-US" sz="2373" dirty="0">
                <a:solidFill>
                  <a:srgbClr val="BFBFBF"/>
                </a:solidFill>
                <a:latin typeface="Instrument Sans" pitchFamily="34" charset="0"/>
                <a:ea typeface="Instrument Sans" pitchFamily="34" charset="-122"/>
                <a:cs typeface="Instrument Sans" pitchFamily="34" charset="-120"/>
              </a:rPr>
              <a:t>UI Improvements</a:t>
            </a:r>
            <a:endParaRPr lang="en-US" sz="2373" dirty="0"/>
          </a:p>
        </p:txBody>
      </p:sp>
      <p:sp>
        <p:nvSpPr>
          <p:cNvPr id="14" name="Text 8"/>
          <p:cNvSpPr/>
          <p:nvPr/>
        </p:nvSpPr>
        <p:spPr>
          <a:xfrm>
            <a:off x="7897058" y="6398657"/>
            <a:ext cx="5889665" cy="771525"/>
          </a:xfrm>
          <a:prstGeom prst="rect">
            <a:avLst/>
          </a:prstGeom>
          <a:noFill/>
          <a:ln/>
        </p:spPr>
        <p:txBody>
          <a:bodyPr wrap="square" rtlCol="0" anchor="t"/>
          <a:lstStyle/>
          <a:p>
            <a:pPr marL="0" indent="0" algn="l">
              <a:lnSpc>
                <a:spcPts val="3037"/>
              </a:lnSpc>
              <a:buNone/>
            </a:pPr>
            <a:r>
              <a:rPr lang="en-US" sz="1898" dirty="0">
                <a:solidFill>
                  <a:srgbClr val="BFBFBF"/>
                </a:solidFill>
                <a:latin typeface="Open Sans" pitchFamily="34" charset="0"/>
                <a:ea typeface="Open Sans" pitchFamily="34" charset="-122"/>
                <a:cs typeface="Open Sans" pitchFamily="34" charset="-120"/>
              </a:rPr>
              <a:t>UI improvements can be made to enhance the user experience.</a:t>
            </a:r>
            <a:endParaRPr lang="en-US" sz="1898" dirty="0"/>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3148846"/>
            <a:ext cx="6172200"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Demo</a:t>
            </a:r>
            <a:endParaRPr lang="en-US" sz="4860" dirty="0"/>
          </a:p>
        </p:txBody>
      </p:sp>
      <p:sp>
        <p:nvSpPr>
          <p:cNvPr id="6" name="Text 3"/>
          <p:cNvSpPr/>
          <p:nvPr/>
        </p:nvSpPr>
        <p:spPr>
          <a:xfrm>
            <a:off x="6350437" y="4290655"/>
            <a:ext cx="7415927" cy="790099"/>
          </a:xfrm>
          <a:prstGeom prst="rect">
            <a:avLst/>
          </a:prstGeom>
          <a:noFill/>
          <a:ln/>
        </p:spPr>
        <p:txBody>
          <a:bodyPr wrap="squar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A live demonstration of the Invoice Making System will be provided to showcase its key features and functionality.</a:t>
            </a:r>
            <a:endParaRPr lang="en-US" sz="1944" dirty="0"/>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997869"/>
            <a:ext cx="6319838" cy="771525"/>
          </a:xfrm>
          <a:prstGeom prst="rect">
            <a:avLst/>
          </a:prstGeom>
          <a:noFill/>
          <a:ln/>
        </p:spPr>
        <p:txBody>
          <a:bodyPr wrap="none" rtlCol="0" anchor="t"/>
          <a:lstStyle/>
          <a:p>
            <a:pPr marL="0" indent="0">
              <a:lnSpc>
                <a:spcPts val="6075"/>
              </a:lnSpc>
              <a:buNone/>
            </a:pPr>
            <a:r>
              <a:rPr lang="en-US" sz="4860" dirty="0">
                <a:solidFill>
                  <a:srgbClr val="FEFEFE"/>
                </a:solidFill>
                <a:latin typeface="Instrument Sans" pitchFamily="34" charset="0"/>
                <a:ea typeface="Instrument Sans" pitchFamily="34" charset="-122"/>
                <a:cs typeface="Instrument Sans" pitchFamily="34" charset="-120"/>
              </a:rPr>
              <a:t>System Requirements</a:t>
            </a:r>
            <a:endParaRPr lang="en-US" sz="4860" dirty="0"/>
          </a:p>
        </p:txBody>
      </p:sp>
      <p:sp>
        <p:nvSpPr>
          <p:cNvPr id="6" name="Shape 3"/>
          <p:cNvSpPr/>
          <p:nvPr/>
        </p:nvSpPr>
        <p:spPr>
          <a:xfrm>
            <a:off x="864037" y="3139678"/>
            <a:ext cx="7415927" cy="1422559"/>
          </a:xfrm>
          <a:prstGeom prst="roundRect">
            <a:avLst>
              <a:gd name="adj" fmla="val 3124"/>
            </a:avLst>
          </a:prstGeom>
          <a:solidFill>
            <a:srgbClr val="3E3E3E"/>
          </a:solidFill>
          <a:ln/>
        </p:spPr>
      </p:sp>
      <p:sp>
        <p:nvSpPr>
          <p:cNvPr id="7" name="Text 4"/>
          <p:cNvSpPr/>
          <p:nvPr/>
        </p:nvSpPr>
        <p:spPr>
          <a:xfrm>
            <a:off x="1110853" y="3386495"/>
            <a:ext cx="3086100" cy="385763"/>
          </a:xfrm>
          <a:prstGeom prst="rect">
            <a:avLst/>
          </a:prstGeom>
          <a:noFill/>
          <a:ln/>
        </p:spPr>
        <p:txBody>
          <a:bodyPr wrap="none" rtlCol="0" anchor="t"/>
          <a:lstStyle/>
          <a:p>
            <a:pPr marL="0" indent="0">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Operating System</a:t>
            </a:r>
            <a:endParaRPr lang="en-US" sz="2430" dirty="0"/>
          </a:p>
        </p:txBody>
      </p:sp>
      <p:sp>
        <p:nvSpPr>
          <p:cNvPr id="8" name="Text 5"/>
          <p:cNvSpPr/>
          <p:nvPr/>
        </p:nvSpPr>
        <p:spPr>
          <a:xfrm>
            <a:off x="1110853" y="3920371"/>
            <a:ext cx="6922294" cy="395049"/>
          </a:xfrm>
          <a:prstGeom prst="rect">
            <a:avLst/>
          </a:prstGeom>
          <a:noFill/>
          <a:ln/>
        </p:spPr>
        <p:txBody>
          <a:bodyPr wrap="non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Windows operating system (Windows 7 or higher).</a:t>
            </a:r>
            <a:endParaRPr lang="en-US" sz="1944" dirty="0"/>
          </a:p>
        </p:txBody>
      </p:sp>
      <p:sp>
        <p:nvSpPr>
          <p:cNvPr id="9" name="Shape 6"/>
          <p:cNvSpPr/>
          <p:nvPr/>
        </p:nvSpPr>
        <p:spPr>
          <a:xfrm>
            <a:off x="864037" y="4809053"/>
            <a:ext cx="7415927" cy="1422559"/>
          </a:xfrm>
          <a:prstGeom prst="roundRect">
            <a:avLst>
              <a:gd name="adj" fmla="val 3124"/>
            </a:avLst>
          </a:prstGeom>
          <a:solidFill>
            <a:srgbClr val="3E3E3E"/>
          </a:solidFill>
          <a:ln/>
        </p:spPr>
      </p:sp>
      <p:sp>
        <p:nvSpPr>
          <p:cNvPr id="10" name="Text 7"/>
          <p:cNvSpPr/>
          <p:nvPr/>
        </p:nvSpPr>
        <p:spPr>
          <a:xfrm>
            <a:off x="1110853" y="5055870"/>
            <a:ext cx="3086100" cy="385763"/>
          </a:xfrm>
          <a:prstGeom prst="rect">
            <a:avLst/>
          </a:prstGeom>
          <a:noFill/>
          <a:ln/>
        </p:spPr>
        <p:txBody>
          <a:bodyPr wrap="none" rtlCol="0" anchor="t"/>
          <a:lstStyle/>
          <a:p>
            <a:pPr marL="0" indent="0">
              <a:lnSpc>
                <a:spcPts val="3038"/>
              </a:lnSpc>
              <a:buNone/>
            </a:pPr>
            <a:r>
              <a:rPr lang="en-US" sz="2430" dirty="0">
                <a:solidFill>
                  <a:srgbClr val="BFBFBF"/>
                </a:solidFill>
                <a:latin typeface="Instrument Sans" pitchFamily="34" charset="0"/>
                <a:ea typeface="Instrument Sans" pitchFamily="34" charset="-122"/>
                <a:cs typeface="Instrument Sans" pitchFamily="34" charset="-120"/>
              </a:rPr>
              <a:t>RAM</a:t>
            </a:r>
            <a:endParaRPr lang="en-US" sz="2430" dirty="0"/>
          </a:p>
        </p:txBody>
      </p:sp>
      <p:sp>
        <p:nvSpPr>
          <p:cNvPr id="11" name="Text 8"/>
          <p:cNvSpPr/>
          <p:nvPr/>
        </p:nvSpPr>
        <p:spPr>
          <a:xfrm>
            <a:off x="1110853" y="5589746"/>
            <a:ext cx="6922294" cy="395049"/>
          </a:xfrm>
          <a:prstGeom prst="rect">
            <a:avLst/>
          </a:prstGeom>
          <a:noFill/>
          <a:ln/>
        </p:spPr>
        <p:txBody>
          <a:bodyPr wrap="none" rtlCol="0" anchor="t"/>
          <a:lstStyle/>
          <a:p>
            <a:pPr marL="0" indent="0">
              <a:lnSpc>
                <a:spcPts val="3110"/>
              </a:lnSpc>
              <a:buNone/>
            </a:pPr>
            <a:r>
              <a:rPr lang="en-US" sz="1944" dirty="0">
                <a:solidFill>
                  <a:srgbClr val="BFBFBF"/>
                </a:solidFill>
                <a:latin typeface="Open Sans" pitchFamily="34" charset="0"/>
                <a:ea typeface="Open Sans" pitchFamily="34" charset="-122"/>
                <a:cs typeface="Open Sans" pitchFamily="34" charset="-120"/>
              </a:rPr>
              <a:t>8 MB or higher RAM.</a:t>
            </a:r>
            <a:endParaRPr lang="en-US" sz="1944" dirty="0"/>
          </a:p>
        </p:txBody>
      </p:sp>
    </p:spTree>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521</Words>
  <Application>Microsoft Office PowerPoint</Application>
  <PresentationFormat>Custom</PresentationFormat>
  <Paragraphs>84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Instrument Sans</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Pratik Man Shrestha</cp:lastModifiedBy>
  <cp:revision>12</cp:revision>
  <dcterms:created xsi:type="dcterms:W3CDTF">2024-07-29T12:14:29Z</dcterms:created>
  <dcterms:modified xsi:type="dcterms:W3CDTF">2024-07-31T11:16:07Z</dcterms:modified>
</cp:coreProperties>
</file>